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8" r:id="rId4"/>
  </p:sldMasterIdLst>
  <p:notesMasterIdLst>
    <p:notesMasterId r:id="rId18"/>
  </p:notesMasterIdLst>
  <p:handoutMasterIdLst>
    <p:handoutMasterId r:id="rId19"/>
  </p:handoutMasterIdLst>
  <p:sldIdLst>
    <p:sldId id="1899" r:id="rId5"/>
    <p:sldId id="257" r:id="rId6"/>
    <p:sldId id="1895" r:id="rId7"/>
    <p:sldId id="1892" r:id="rId8"/>
    <p:sldId id="1896" r:id="rId9"/>
    <p:sldId id="1897" r:id="rId10"/>
    <p:sldId id="256" r:id="rId11"/>
    <p:sldId id="275" r:id="rId12"/>
    <p:sldId id="270" r:id="rId13"/>
    <p:sldId id="271" r:id="rId14"/>
    <p:sldId id="272" r:id="rId15"/>
    <p:sldId id="273" r:id="rId16"/>
    <p:sldId id="1900" r:id="rId1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83AC6602-9D0B-D041-4BBA-385356879FBA}" name="Imogen Buller" initials="IB" userId="S::Imogen@britishhedgehogs.org.uk::2b9bcc6a-d73b-4b8d-891b-eed6ca2b754b" providerId="AD"/>
  <p188:author id="{7D053BED-3712-860C-9406-4634BC998F84}" name="Fay Vass" initials="FV" userId="S::fay@britishhedgehogs.org.uk::54733989-8e4f-4cf4-9f98-8a782dbb54f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4DFF83-8AA2-4A93-BE6B-9B0D81869D65}" v="502" dt="2024-10-23T15:02:31.372"/>
    <p1510:client id="{DE665CEE-4D08-4E5C-9DFD-DB2B014671E9}" v="2" dt="2024-10-23T13:27:22.0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ield, Louise" userId="299ff991-4acd-4ffe-9a82-7b340268616f" providerId="ADAL" clId="{214DFF83-8AA2-4A93-BE6B-9B0D81869D65}"/>
    <pc:docChg chg="custSel addSld modSld modNotesMaster modHandout">
      <pc:chgData name="Field, Louise" userId="299ff991-4acd-4ffe-9a82-7b340268616f" providerId="ADAL" clId="{214DFF83-8AA2-4A93-BE6B-9B0D81869D65}" dt="2024-10-23T15:02:31.371" v="716"/>
      <pc:docMkLst>
        <pc:docMk/>
      </pc:docMkLst>
      <pc:sldChg chg="addSp modSp mod">
        <pc:chgData name="Field, Louise" userId="299ff991-4acd-4ffe-9a82-7b340268616f" providerId="ADAL" clId="{214DFF83-8AA2-4A93-BE6B-9B0D81869D65}" dt="2024-10-23T14:57:49.278" v="671" actId="5793"/>
        <pc:sldMkLst>
          <pc:docMk/>
          <pc:sldMk cId="3035682167" sldId="256"/>
        </pc:sldMkLst>
        <pc:spChg chg="add mod">
          <ac:chgData name="Field, Louise" userId="299ff991-4acd-4ffe-9a82-7b340268616f" providerId="ADAL" clId="{214DFF83-8AA2-4A93-BE6B-9B0D81869D65}" dt="2024-10-23T14:57:49.278" v="671" actId="5793"/>
          <ac:spMkLst>
            <pc:docMk/>
            <pc:sldMk cId="3035682167" sldId="256"/>
            <ac:spMk id="3" creationId="{2DF6B91D-37CD-0DC0-4170-27A20A6E11B3}"/>
          </ac:spMkLst>
        </pc:spChg>
      </pc:sldChg>
      <pc:sldChg chg="addSp modSp mod modAnim">
        <pc:chgData name="Field, Louise" userId="299ff991-4acd-4ffe-9a82-7b340268616f" providerId="ADAL" clId="{214DFF83-8AA2-4A93-BE6B-9B0D81869D65}" dt="2024-10-23T14:55:55.324" v="666"/>
        <pc:sldMkLst>
          <pc:docMk/>
          <pc:sldMk cId="1583558744" sldId="257"/>
        </pc:sldMkLst>
        <pc:spChg chg="mod">
          <ac:chgData name="Field, Louise" userId="299ff991-4acd-4ffe-9a82-7b340268616f" providerId="ADAL" clId="{214DFF83-8AA2-4A93-BE6B-9B0D81869D65}" dt="2024-10-23T14:52:59.117" v="648" actId="20577"/>
          <ac:spMkLst>
            <pc:docMk/>
            <pc:sldMk cId="1583558744" sldId="257"/>
            <ac:spMk id="3" creationId="{4FC50525-8DAF-E6F9-953D-575E74E810E9}"/>
          </ac:spMkLst>
        </pc:spChg>
        <pc:picChg chg="mod">
          <ac:chgData name="Field, Louise" userId="299ff991-4acd-4ffe-9a82-7b340268616f" providerId="ADAL" clId="{214DFF83-8AA2-4A93-BE6B-9B0D81869D65}" dt="2024-10-23T14:53:03.491" v="649" actId="1076"/>
          <ac:picMkLst>
            <pc:docMk/>
            <pc:sldMk cId="1583558744" sldId="257"/>
            <ac:picMk id="6" creationId="{36895CC3-35A6-C225-7829-E9DF3BD862A1}"/>
          </ac:picMkLst>
        </pc:picChg>
        <pc:picChg chg="add mod">
          <ac:chgData name="Field, Louise" userId="299ff991-4acd-4ffe-9a82-7b340268616f" providerId="ADAL" clId="{214DFF83-8AA2-4A93-BE6B-9B0D81869D65}" dt="2024-10-23T14:55:46.889" v="665" actId="1076"/>
          <ac:picMkLst>
            <pc:docMk/>
            <pc:sldMk cId="1583558744" sldId="257"/>
            <ac:picMk id="1026" creationId="{9F899BD3-B7B2-EBEB-5350-EC91F6CC0CE8}"/>
          </ac:picMkLst>
        </pc:picChg>
      </pc:sldChg>
      <pc:sldChg chg="modAnim">
        <pc:chgData name="Field, Louise" userId="299ff991-4acd-4ffe-9a82-7b340268616f" providerId="ADAL" clId="{214DFF83-8AA2-4A93-BE6B-9B0D81869D65}" dt="2024-10-23T15:00:00.238" v="688"/>
        <pc:sldMkLst>
          <pc:docMk/>
          <pc:sldMk cId="855824966" sldId="270"/>
        </pc:sldMkLst>
      </pc:sldChg>
      <pc:sldChg chg="modAnim">
        <pc:chgData name="Field, Louise" userId="299ff991-4acd-4ffe-9a82-7b340268616f" providerId="ADAL" clId="{214DFF83-8AA2-4A93-BE6B-9B0D81869D65}" dt="2024-10-23T15:00:38.924" v="696"/>
        <pc:sldMkLst>
          <pc:docMk/>
          <pc:sldMk cId="3851055810" sldId="271"/>
        </pc:sldMkLst>
      </pc:sldChg>
      <pc:sldChg chg="modAnim">
        <pc:chgData name="Field, Louise" userId="299ff991-4acd-4ffe-9a82-7b340268616f" providerId="ADAL" clId="{214DFF83-8AA2-4A93-BE6B-9B0D81869D65}" dt="2024-10-23T15:01:18.357" v="704"/>
        <pc:sldMkLst>
          <pc:docMk/>
          <pc:sldMk cId="3147551275" sldId="272"/>
        </pc:sldMkLst>
      </pc:sldChg>
      <pc:sldChg chg="modSp mod modAnim">
        <pc:chgData name="Field, Louise" userId="299ff991-4acd-4ffe-9a82-7b340268616f" providerId="ADAL" clId="{214DFF83-8AA2-4A93-BE6B-9B0D81869D65}" dt="2024-10-23T15:01:54.158" v="712"/>
        <pc:sldMkLst>
          <pc:docMk/>
          <pc:sldMk cId="3292099376" sldId="273"/>
        </pc:sldMkLst>
        <pc:spChg chg="mod">
          <ac:chgData name="Field, Louise" userId="299ff991-4acd-4ffe-9a82-7b340268616f" providerId="ADAL" clId="{214DFF83-8AA2-4A93-BE6B-9B0D81869D65}" dt="2024-10-23T13:26:08.619" v="216" actId="20577"/>
          <ac:spMkLst>
            <pc:docMk/>
            <pc:sldMk cId="3292099376" sldId="273"/>
            <ac:spMk id="3" creationId="{4FC50525-8DAF-E6F9-953D-575E74E810E9}"/>
          </ac:spMkLst>
        </pc:spChg>
      </pc:sldChg>
      <pc:sldChg chg="modAnim">
        <pc:chgData name="Field, Louise" userId="299ff991-4acd-4ffe-9a82-7b340268616f" providerId="ADAL" clId="{214DFF83-8AA2-4A93-BE6B-9B0D81869D65}" dt="2024-10-23T14:58:56.059" v="680"/>
        <pc:sldMkLst>
          <pc:docMk/>
          <pc:sldMk cId="2974356256" sldId="275"/>
        </pc:sldMkLst>
      </pc:sldChg>
      <pc:sldChg chg="modSp">
        <pc:chgData name="Field, Louise" userId="299ff991-4acd-4ffe-9a82-7b340268616f" providerId="ADAL" clId="{214DFF83-8AA2-4A93-BE6B-9B0D81869D65}" dt="2024-10-23T14:56:49.944" v="667" actId="20577"/>
        <pc:sldMkLst>
          <pc:docMk/>
          <pc:sldMk cId="1835577962" sldId="1896"/>
        </pc:sldMkLst>
        <pc:spChg chg="mod">
          <ac:chgData name="Field, Louise" userId="299ff991-4acd-4ffe-9a82-7b340268616f" providerId="ADAL" clId="{214DFF83-8AA2-4A93-BE6B-9B0D81869D65}" dt="2024-10-23T14:56:49.944" v="667" actId="20577"/>
          <ac:spMkLst>
            <pc:docMk/>
            <pc:sldMk cId="1835577962" sldId="1896"/>
            <ac:spMk id="7" creationId="{AEF212E0-6540-E2E5-F9D6-6B64A0754D39}"/>
          </ac:spMkLst>
        </pc:spChg>
      </pc:sldChg>
      <pc:sldChg chg="addSp modSp mod">
        <pc:chgData name="Field, Louise" userId="299ff991-4acd-4ffe-9a82-7b340268616f" providerId="ADAL" clId="{214DFF83-8AA2-4A93-BE6B-9B0D81869D65}" dt="2024-10-23T13:09:00.383" v="72" actId="14100"/>
        <pc:sldMkLst>
          <pc:docMk/>
          <pc:sldMk cId="2832253894" sldId="1899"/>
        </pc:sldMkLst>
        <pc:spChg chg="add mod">
          <ac:chgData name="Field, Louise" userId="299ff991-4acd-4ffe-9a82-7b340268616f" providerId="ADAL" clId="{214DFF83-8AA2-4A93-BE6B-9B0D81869D65}" dt="2024-10-23T13:09:00.383" v="72" actId="14100"/>
          <ac:spMkLst>
            <pc:docMk/>
            <pc:sldMk cId="2832253894" sldId="1899"/>
            <ac:spMk id="2" creationId="{D0ADC47C-887E-9C4B-21D9-F43C46C96900}"/>
          </ac:spMkLst>
        </pc:spChg>
        <pc:spChg chg="mod">
          <ac:chgData name="Field, Louise" userId="299ff991-4acd-4ffe-9a82-7b340268616f" providerId="ADAL" clId="{214DFF83-8AA2-4A93-BE6B-9B0D81869D65}" dt="2024-10-23T13:07:31.385" v="0" actId="1076"/>
          <ac:spMkLst>
            <pc:docMk/>
            <pc:sldMk cId="2832253894" sldId="1899"/>
            <ac:spMk id="4" creationId="{510075D4-A4AB-EF2A-E2E9-0CB9F3E61657}"/>
          </ac:spMkLst>
        </pc:spChg>
      </pc:sldChg>
      <pc:sldChg chg="modSp add mod modAnim">
        <pc:chgData name="Field, Louise" userId="299ff991-4acd-4ffe-9a82-7b340268616f" providerId="ADAL" clId="{214DFF83-8AA2-4A93-BE6B-9B0D81869D65}" dt="2024-10-23T15:02:31.371" v="716"/>
        <pc:sldMkLst>
          <pc:docMk/>
          <pc:sldMk cId="862797748" sldId="1900"/>
        </pc:sldMkLst>
        <pc:spChg chg="mod">
          <ac:chgData name="Field, Louise" userId="299ff991-4acd-4ffe-9a82-7b340268616f" providerId="ADAL" clId="{214DFF83-8AA2-4A93-BE6B-9B0D81869D65}" dt="2024-10-23T13:31:40.763" v="363" actId="20577"/>
          <ac:spMkLst>
            <pc:docMk/>
            <pc:sldMk cId="862797748" sldId="1900"/>
            <ac:spMk id="2" creationId="{1CD84834-55F4-25FC-005B-A8ACAF2CF160}"/>
          </ac:spMkLst>
        </pc:spChg>
        <pc:spChg chg="mod">
          <ac:chgData name="Field, Louise" userId="299ff991-4acd-4ffe-9a82-7b340268616f" providerId="ADAL" clId="{214DFF83-8AA2-4A93-BE6B-9B0D81869D65}" dt="2024-10-23T13:34:32.720" v="602" actId="20577"/>
          <ac:spMkLst>
            <pc:docMk/>
            <pc:sldMk cId="862797748" sldId="1900"/>
            <ac:spMk id="3" creationId="{4FC50525-8DAF-E6F9-953D-575E74E810E9}"/>
          </ac:spMkLst>
        </pc:spChg>
      </pc:sldChg>
    </pc:docChg>
  </pc:docChgLst>
  <pc:docChgLst>
    <pc:chgData name="Field, Louise" userId="299ff991-4acd-4ffe-9a82-7b340268616f" providerId="ADAL" clId="{DE665CEE-4D08-4E5C-9DFD-DB2B014671E9}"/>
    <pc:docChg chg="modSld">
      <pc:chgData name="Field, Louise" userId="299ff991-4acd-4ffe-9a82-7b340268616f" providerId="ADAL" clId="{DE665CEE-4D08-4E5C-9DFD-DB2B014671E9}" dt="2024-10-23T13:27:22.004" v="1"/>
      <pc:docMkLst>
        <pc:docMk/>
      </pc:docMkLst>
      <pc:sldChg chg="modAnim">
        <pc:chgData name="Field, Louise" userId="299ff991-4acd-4ffe-9a82-7b340268616f" providerId="ADAL" clId="{DE665CEE-4D08-4E5C-9DFD-DB2B014671E9}" dt="2024-10-23T13:27:22.004" v="1"/>
        <pc:sldMkLst>
          <pc:docMk/>
          <pc:sldMk cId="3035682167" sldId="256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018FFF3-FB40-A9D7-95F0-A4DE16FB61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BC45CA7-924F-69D0-A9E6-67F3D0DAF7A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BD4C0F-A2F7-4898-8A24-5E1C5A5F07FE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9D6C7E-9EF2-B957-3AB9-827B019D6C1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791602-EAEA-11FD-AF86-F7AB1BAAB29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ADCF82-DF45-493E-8876-C2EB91ABC3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5982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33F88E-E544-42E3-9A14-E3CB97965152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F01B55-70EA-484E-B5F8-9EE5C4CB3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533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161C9-7679-615C-6FD5-4D4BBD912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4FB4B5-1208-B9C2-1628-C2AA67AAC5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0B9E7C-0D15-63AC-A540-A417EC606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289BB-7507-45BE-A5B9-F4B546AB8080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AEF55-130E-AC8F-4415-CF1ABD7E7C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96AEE0-C90B-A72B-445A-943EF6A1D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F341-9CC9-405B-A214-180666F3A9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207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21AC61-BDA5-9E67-191D-7A0EDC443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B2B160-C237-42E8-DEC0-5FD35AE634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9DD7A6-5E50-0759-43BA-79A376508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289BB-7507-45BE-A5B9-F4B546AB8080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3F857A-D554-7374-6030-AD86CDD4E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236237-8CAB-666A-4EE7-1BF3CEAD6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F341-9CC9-405B-A214-180666F3A9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865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B049C-C81E-1965-5781-5511167C5D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AF033E-D9E0-E429-C972-8EB6709E4E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E39C73-AB00-0750-7969-41805A5C2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289BB-7507-45BE-A5B9-F4B546AB8080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6F1DA0-4758-7D03-E3AB-0259366FD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313672-5785-56EA-1252-71A89C9E6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F341-9CC9-405B-A214-180666F3A9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047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630E3-F214-DBFD-EA2D-176BFC446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2A1813-308F-9978-BC76-39670140C8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DA05FD-3C4E-F8FE-6971-6AF378E16B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AB88A4-7AB1-E08B-00BC-14504586A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289BB-7507-45BE-A5B9-F4B546AB8080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1B3BD-A65D-040A-B5C0-75B8F0397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4E33C5-B058-838E-FC17-DF98A0828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F341-9CC9-405B-A214-180666F3A9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096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5B9C7-767B-B4C6-3A5D-0FAC260A84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55684D-1FF1-3A43-8706-A4694FCD68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409E1C-1DCD-53DA-3A50-0178BE865A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6178E0-8115-6AB9-5F1E-155B851B8F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E58CF9-E754-492C-E97D-C513D6646C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33DC2E-9F79-73CF-BECB-39EB6BC40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289BB-7507-45BE-A5B9-F4B546AB8080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6A81659-7CEF-B0E8-11D2-26F71A584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EC7B6A-B76C-FA64-54A7-897E5FEB7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F341-9CC9-405B-A214-180666F3A9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279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7A1332-4BF0-7A83-0698-135655420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67FAD8-6C9D-B57A-C19D-3393E1AA9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289BB-7507-45BE-A5B9-F4B546AB8080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24CD88-CDE0-4A92-D4DA-EA85A4280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506F26-905C-8E68-2310-22A523ACF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F341-9CC9-405B-A214-180666F3A9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865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8BC8C1-BE1F-224A-124D-38CB1EB52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289BB-7507-45BE-A5B9-F4B546AB8080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69FF5-DB63-2102-A85B-9B2F554D8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9365DC-166B-ABDC-D55F-8592EA557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F341-9CC9-405B-A214-180666F3A9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542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00E628-F539-0CE9-93AB-5776FC067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A01B7A-6719-985D-A931-87A507FFD5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89F55F-454D-E6DA-7E14-5440E819B4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12FDE0-AD88-C4B4-F30F-7CD7CF10F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289BB-7507-45BE-A5B9-F4B546AB8080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1E9494-69AC-FDB8-3717-F2DBACC3A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2C53B7-0CA0-05CD-8C32-86C4DA2BC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F341-9CC9-405B-A214-180666F3A9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836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C9E9A-B8C6-030A-37A1-A3884D6B7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547EE3-B58E-FBCC-680F-D95F90CA69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BDE02-E363-2A90-6214-EDFAC74546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767F23-51D9-CE3D-EC9E-5402C6D9C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289BB-7507-45BE-A5B9-F4B546AB8080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4E4FC3-132F-71D8-43F3-CD6E5A3595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6645BE-5649-1DBC-4667-84B6C13F7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F341-9CC9-405B-A214-180666F3A9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06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673FB-6541-6B8E-D415-4DE96975B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6A486C-2CB8-307B-BBEF-FA96ECC1FA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97BDA0-C077-A2D8-E128-DCD13602F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289BB-7507-45BE-A5B9-F4B546AB8080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C3F628-EBD7-4697-BD93-E0912E03D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3D8315-3568-EA61-F0B5-DCC1CC6B0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F341-9CC9-405B-A214-180666F3A9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482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ADF388-8B1B-2FA2-E84B-6E0E82F1E7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C799F-C446-C7AF-6D75-6883209B49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351C11-C05E-0BE4-3697-9B6F0C185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289BB-7507-45BE-A5B9-F4B546AB8080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53A34B-A521-DFB5-2B99-C09F663C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A23A88-756B-1ADF-B876-42F11EBBC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CF341-9CC9-405B-A214-180666F3A9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556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AC4638-0530-DC50-2D36-A5696B753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6FDE8C-7BEA-D956-7CEE-4112549A34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5FC183-7892-2F10-D0DB-9C14CFA426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CF289BB-7507-45BE-A5B9-F4B546AB8080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B1701-21F2-124C-DD65-94ABD8F8B3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3EB9C2-521C-290A-B56A-92B9851184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51CF341-9CC9-405B-A214-180666F3A913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B1449E8-866B-C94A-904E-E1E237455D3E}"/>
              </a:ext>
            </a:extLst>
          </p:cNvPr>
          <p:cNvSpPr/>
          <p:nvPr userDrawn="1"/>
        </p:nvSpPr>
        <p:spPr>
          <a:xfrm>
            <a:off x="10576193" y="5398265"/>
            <a:ext cx="1377108" cy="1377108"/>
          </a:xfrm>
          <a:prstGeom prst="rect">
            <a:avLst/>
          </a:prstGeom>
          <a:blipFill dpi="0" rotWithShape="1">
            <a:blip r:embed="rId13">
              <a:alphaModFix amt="5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20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youtu.be/OEKg2bUwnXY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hedgehogs on a green plant&#10;&#10;Description automatically generated">
            <a:extLst>
              <a:ext uri="{FF2B5EF4-FFF2-40B4-BE49-F238E27FC236}">
                <a16:creationId xmlns:a16="http://schemas.microsoft.com/office/drawing/2014/main" id="{DD39AC5D-7BCA-010E-AD96-74E3B446BC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435"/>
            <a:ext cx="10712645" cy="68580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510075D4-A4AB-EF2A-E2E9-0CB9F3E61657}"/>
              </a:ext>
            </a:extLst>
          </p:cNvPr>
          <p:cNvSpPr txBox="1">
            <a:spLocks/>
          </p:cNvSpPr>
          <p:nvPr/>
        </p:nvSpPr>
        <p:spPr>
          <a:xfrm>
            <a:off x="5782043" y="1814183"/>
            <a:ext cx="6171418" cy="1330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HEDGEHOGS</a:t>
            </a:r>
            <a:endParaRPr lang="en-GB" sz="5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E97FF6-D422-6B58-4BC9-4379A3EFC4B5}"/>
              </a:ext>
            </a:extLst>
          </p:cNvPr>
          <p:cNvSpPr txBox="1"/>
          <p:nvPr/>
        </p:nvSpPr>
        <p:spPr>
          <a:xfrm>
            <a:off x="89647" y="6488668"/>
            <a:ext cx="2958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© The Future is Unmown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0ADC47C-887E-9C4B-21D9-F43C46C96900}"/>
              </a:ext>
            </a:extLst>
          </p:cNvPr>
          <p:cNvSpPr txBox="1"/>
          <p:nvPr/>
        </p:nvSpPr>
        <p:spPr>
          <a:xfrm>
            <a:off x="4323522" y="143435"/>
            <a:ext cx="76829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/>
              <a:t>Good morning everyone and welcome to our assembly all about… </a:t>
            </a: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32253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D84834-55F4-25FC-005B-A8ACAF2CF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0865" y="1057835"/>
            <a:ext cx="5884547" cy="1330839"/>
          </a:xfrm>
        </p:spPr>
        <p:txBody>
          <a:bodyPr>
            <a:normAutofit/>
          </a:bodyPr>
          <a:lstStyle/>
          <a:p>
            <a:r>
              <a:rPr lang="en-GB" sz="3000">
                <a:latin typeface="Arial Rounded MT Bold" panose="020F0704030504030204" pitchFamily="34" charset="0"/>
              </a:rPr>
              <a:t>Let’s talk about hedgehogs…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47DFAA-3F99-ABB3-D5B4-1738C2003D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C50525-8DAF-E6F9-953D-575E74E810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56689" y="2427184"/>
            <a:ext cx="5023692" cy="37584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Hedgehogs are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small, spiny mammals. This means they:</a:t>
            </a:r>
          </a:p>
          <a:p>
            <a:pPr marL="623571" lvl="1" indent="-342900">
              <a:lnSpc>
                <a:spcPts val="364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Are warm-blooded</a:t>
            </a:r>
          </a:p>
          <a:p>
            <a:pPr marL="561341" lvl="1" indent="-280670">
              <a:lnSpc>
                <a:spcPts val="3640"/>
              </a:lnSpc>
              <a:buFont typeface="Arial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Have a backbone</a:t>
            </a:r>
          </a:p>
          <a:p>
            <a:pPr marL="561341" lvl="1" indent="-280670">
              <a:lnSpc>
                <a:spcPts val="3640"/>
              </a:lnSpc>
              <a:buFont typeface="Arial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Have hair or fur</a:t>
            </a:r>
          </a:p>
          <a:p>
            <a:pPr marL="561341" lvl="1" indent="-280670">
              <a:lnSpc>
                <a:spcPts val="3640"/>
              </a:lnSpc>
              <a:buFont typeface="Arial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Produce milk</a:t>
            </a:r>
          </a:p>
          <a:p>
            <a:pPr marL="561341" lvl="1" indent="-280670">
              <a:lnSpc>
                <a:spcPts val="3640"/>
              </a:lnSpc>
              <a:buFont typeface="Arial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Have live young (called hoglets!)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1442CC-C776-2C8E-1210-B17119A22662}"/>
              </a:ext>
            </a:extLst>
          </p:cNvPr>
          <p:cNvSpPr txBox="1"/>
          <p:nvPr/>
        </p:nvSpPr>
        <p:spPr>
          <a:xfrm>
            <a:off x="0" y="6488668"/>
            <a:ext cx="5177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© Michael Wilkinson / BHPS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6895CC3-35A6-C225-7829-E9DF3BD862A1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061" y="5542947"/>
            <a:ext cx="1362419" cy="1362419"/>
          </a:xfrm>
          <a:prstGeom prst="rect">
            <a:avLst/>
          </a:prstGeom>
        </p:spPr>
      </p:pic>
      <p:pic>
        <p:nvPicPr>
          <p:cNvPr id="1026" name="Picture 2" descr="Baby Hedgehog (Hoglet) Care | Crestwood Animal Hospital">
            <a:extLst>
              <a:ext uri="{FF2B5EF4-FFF2-40B4-BE49-F238E27FC236}">
                <a16:creationId xmlns:a16="http://schemas.microsoft.com/office/drawing/2014/main" id="{9F899BD3-B7B2-EBEB-5350-EC91F6CC0C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48" t="28257" r="4453"/>
          <a:stretch/>
        </p:blipFill>
        <p:spPr bwMode="auto">
          <a:xfrm>
            <a:off x="8264437" y="5677354"/>
            <a:ext cx="2008196" cy="1093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3558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D688DE-18CB-6921-1B42-7A3529AFE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9D1B796-22CB-778C-505F-93EB1B570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88DC910-BBF2-6658-0E32-49CEBFD08E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290D8D-AD9D-A115-1ABC-205688C30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0865" y="1057835"/>
            <a:ext cx="6386570" cy="1330839"/>
          </a:xfrm>
        </p:spPr>
        <p:txBody>
          <a:bodyPr>
            <a:normAutofit/>
          </a:bodyPr>
          <a:lstStyle/>
          <a:p>
            <a:r>
              <a:rPr lang="en-GB" sz="3100">
                <a:latin typeface="Arial Rounded MT Bold" panose="020F0704030504030204" pitchFamily="34" charset="0"/>
              </a:rPr>
              <a:t>More about hedgehogs…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261263-F24A-998D-A0EA-84EFE97F13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880" y="-21850"/>
            <a:ext cx="6857990" cy="6901711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2C3EC0-BEF0-F025-5050-470D026D18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84971" y="2247889"/>
            <a:ext cx="5023692" cy="3758463"/>
          </a:xfrm>
        </p:spPr>
        <p:txBody>
          <a:bodyPr>
            <a:noAutofit/>
          </a:bodyPr>
          <a:lstStyle/>
          <a:p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They are </a:t>
            </a:r>
            <a:r>
              <a:rPr lang="en-GB" sz="2000" b="1">
                <a:latin typeface="Arial" panose="020B0604020202020204" pitchFamily="34" charset="0"/>
                <a:cs typeface="Arial" panose="020B0604020202020204" pitchFamily="34" charset="0"/>
              </a:rPr>
              <a:t>NOCTURNAL</a:t>
            </a: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This means they sleep during the day and only come out at night. </a:t>
            </a:r>
          </a:p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They don’t run from danger or try to attack – they roll into a tight spiky ball to protect themselves!</a:t>
            </a:r>
          </a:p>
          <a:p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Their favourite foods are bugs, grubs and beetles!</a:t>
            </a:r>
          </a:p>
          <a:p>
            <a:pPr marL="0" indent="0">
              <a:buNone/>
            </a:pP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00ADF6-1A00-FB1B-1FB9-62B87B198FFC}"/>
              </a:ext>
            </a:extLst>
          </p:cNvPr>
          <p:cNvSpPr txBox="1"/>
          <p:nvPr/>
        </p:nvSpPr>
        <p:spPr>
          <a:xfrm>
            <a:off x="0" y="6488668"/>
            <a:ext cx="5177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© Claire Grey/ BHPS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AEDCCEC-8C26-4206-0888-B53CDD6B487D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6000" y="5378823"/>
            <a:ext cx="1362419" cy="1362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281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1724B-959D-A036-A22B-27D4E480BF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805E79E-D0F5-D6D1-896F-6A4E4C9AE3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151929-065F-36E7-F37F-D54998F1D2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59983D-C9D0-FEEB-69A6-FB2F32267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03173" y="2017060"/>
            <a:ext cx="2773792" cy="1330839"/>
          </a:xfrm>
        </p:spPr>
        <p:txBody>
          <a:bodyPr>
            <a:normAutofit/>
          </a:bodyPr>
          <a:lstStyle/>
          <a:p>
            <a:r>
              <a:rPr lang="en-GB" sz="3100">
                <a:latin typeface="Arial Rounded MT Bold" panose="020F0704030504030204" pitchFamily="34" charset="0"/>
              </a:rPr>
              <a:t>Hibernation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20A0D3-F4EE-7462-EADD-BAC43E7431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B240C0-E210-11BC-A0AF-23951167B7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7725" y="3283314"/>
            <a:ext cx="5067758" cy="428289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When it gets cold and there isn't much food around...</a:t>
            </a:r>
          </a:p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Hedgehogs hibernate!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This means that they make a </a:t>
            </a:r>
            <a:r>
              <a:rPr lang="en-US" sz="2000" err="1">
                <a:latin typeface="Arial" panose="020B0604020202020204" pitchFamily="34" charset="0"/>
                <a:cs typeface="Arial" panose="020B0604020202020204" pitchFamily="34" charset="0"/>
              </a:rPr>
              <a:t>cosy</a:t>
            </a:r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 winter nest, curl up into a tight spiky ball and enter a deep sleep until the weather warms up again!</a:t>
            </a:r>
          </a:p>
          <a:p>
            <a:pPr marL="0" indent="0">
              <a:buNone/>
            </a:pPr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6041F9D-677A-2697-6151-81F85EECDF68}"/>
              </a:ext>
            </a:extLst>
          </p:cNvPr>
          <p:cNvSpPr txBox="1"/>
          <p:nvPr/>
        </p:nvSpPr>
        <p:spPr>
          <a:xfrm>
            <a:off x="0" y="6488668"/>
            <a:ext cx="5177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© Sue Ellis / BHPS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D632169-A48D-0DD2-A27B-BDC0123E134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6000" y="0"/>
            <a:ext cx="1362419" cy="1362419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617F04DA-406D-7AF6-2673-3FD546C25C92}"/>
              </a:ext>
            </a:extLst>
          </p:cNvPr>
          <p:cNvSpPr txBox="1">
            <a:spLocks/>
          </p:cNvSpPr>
          <p:nvPr/>
        </p:nvSpPr>
        <p:spPr>
          <a:xfrm>
            <a:off x="6926019" y="1048870"/>
            <a:ext cx="4907394" cy="13308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>
                <a:latin typeface="Arial Rounded MT Bold" panose="020F0704030504030204" pitchFamily="34" charset="0"/>
              </a:rPr>
              <a:t>Even more about hedgehogs…</a:t>
            </a:r>
          </a:p>
        </p:txBody>
      </p:sp>
    </p:spTree>
    <p:extLst>
      <p:ext uri="{BB962C8B-B14F-4D97-AF65-F5344CB8AC3E}">
        <p14:creationId xmlns:p14="http://schemas.microsoft.com/office/powerpoint/2010/main" val="1570124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EEE4B8-6D89-FD9B-3203-7F90F6EFED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287AA29-EE14-71F8-E221-D0173DF6F2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97B307D-2D69-80B0-A3BA-B81FD303D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35B00B-3A4A-DB11-DC6B-CA0CC20A9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72867" y="2106707"/>
            <a:ext cx="3822662" cy="1330839"/>
          </a:xfrm>
        </p:spPr>
        <p:txBody>
          <a:bodyPr>
            <a:normAutofit fontScale="90000"/>
          </a:bodyPr>
          <a:lstStyle/>
          <a:p>
            <a:r>
              <a:rPr lang="en-GB" sz="3100" i="1">
                <a:latin typeface="Arial Rounded MT Bold" panose="020F0704030504030204" pitchFamily="34" charset="0"/>
              </a:rPr>
              <a:t>…especially around 5</a:t>
            </a:r>
            <a:r>
              <a:rPr lang="en-GB" sz="3100" i="1" baseline="30000">
                <a:latin typeface="Arial Rounded MT Bold" panose="020F0704030504030204" pitchFamily="34" charset="0"/>
              </a:rPr>
              <a:t>th</a:t>
            </a:r>
            <a:r>
              <a:rPr lang="en-GB" sz="3100" i="1">
                <a:latin typeface="Arial Rounded MT Bold" panose="020F0704030504030204" pitchFamily="34" charset="0"/>
              </a:rPr>
              <a:t> November &amp; Bonfire night!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548A00-7FCB-5BD8-E947-56B26B415A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7209552" cy="670560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BBCD1-5946-995F-702C-D92FBB7F4D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67678" y="3659832"/>
            <a:ext cx="4682275" cy="2866474"/>
          </a:xfrm>
        </p:spPr>
        <p:txBody>
          <a:bodyPr>
            <a:noAutofit/>
          </a:bodyPr>
          <a:lstStyle/>
          <a:p>
            <a:pPr marL="0" indent="0" algn="l" fontAlgn="base">
              <a:buNone/>
            </a:pPr>
            <a:r>
              <a:rPr lang="en-US" sz="24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Bonfire piles look like 5-star hotels to hedgehogs looking for a safe and </a:t>
            </a:r>
            <a:r>
              <a:rPr lang="en-US" sz="2400" b="0" i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cosy</a:t>
            </a:r>
            <a:r>
              <a:rPr lang="en-US" sz="24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winter nest to hibernate in – so it’s vital to…</a:t>
            </a:r>
          </a:p>
          <a:p>
            <a:pPr marL="0" indent="0" algn="l" fontAlgn="base">
              <a:buNone/>
            </a:pPr>
            <a:r>
              <a:rPr lang="en-US" sz="24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Stop! Move! Check! and think of wildlife!</a:t>
            </a:r>
          </a:p>
          <a:p>
            <a:pPr marL="0" indent="0">
              <a:buNone/>
            </a:pPr>
            <a:endParaRPr lang="en-US" sz="2000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08EE09-9F99-45E3-D3CB-301446C2B80E}"/>
              </a:ext>
            </a:extLst>
          </p:cNvPr>
          <p:cNvSpPr txBox="1"/>
          <p:nvPr/>
        </p:nvSpPr>
        <p:spPr>
          <a:xfrm>
            <a:off x="0" y="6551422"/>
            <a:ext cx="51779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latin typeface="Arial" panose="020B0604020202020204" pitchFamily="34" charset="0"/>
                <a:cs typeface="Arial" panose="020B0604020202020204" pitchFamily="34" charset="0"/>
              </a:rPr>
              <a:t>© The Future is Unmown /BHPS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5DF949-0E2A-C72A-96F7-4677992F268F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6000" y="0"/>
            <a:ext cx="1362419" cy="1362419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EF212E0-6540-E2E5-F9D6-6B64A0754D39}"/>
              </a:ext>
            </a:extLst>
          </p:cNvPr>
          <p:cNvSpPr txBox="1">
            <a:spLocks/>
          </p:cNvSpPr>
          <p:nvPr/>
        </p:nvSpPr>
        <p:spPr>
          <a:xfrm>
            <a:off x="6926019" y="1048870"/>
            <a:ext cx="4907394" cy="13308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 err="1">
                <a:latin typeface="Arial Rounded MT Bold" panose="020F0704030504030204" pitchFamily="34" charset="0"/>
              </a:rPr>
              <a:t>RememberHedgehogs</a:t>
            </a:r>
            <a:endParaRPr lang="en-GB" sz="32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577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88B623-A5D8-8C7E-7886-80222D0A86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4EAA63E-73A4-FC57-227B-B167C914E6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501259E-E7AC-8D05-E777-36383AB9FF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5E43F7-F59D-5BC5-1E96-5B86FB31ED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5D9601-BF04-5F30-AFAD-A4B0FEB1EB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1866" y="2485455"/>
            <a:ext cx="5067758" cy="4282898"/>
          </a:xfrm>
        </p:spPr>
        <p:txBody>
          <a:bodyPr>
            <a:noAutofit/>
          </a:bodyPr>
          <a:lstStyle/>
          <a:p>
            <a:pPr marL="0" indent="0" algn="l" fontAlgn="base">
              <a:buNone/>
            </a:pPr>
            <a:r>
              <a:rPr lang="en-US" sz="2000" b="1" i="1">
                <a:solidFill>
                  <a:srgbClr val="63B9A2"/>
                </a:solidFill>
                <a:effectLst/>
                <a:latin typeface="Arial" panose="020B0604020202020204" pitchFamily="34" charset="0"/>
              </a:rPr>
              <a:t>Stop</a:t>
            </a:r>
            <a:r>
              <a:rPr lang="en-US" sz="2000" b="0" i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– do you need to have a bonfire this year? Can you attend a community event, or do something else fun instead?</a:t>
            </a:r>
          </a:p>
          <a:p>
            <a:pPr marL="0" indent="0" algn="l" fontAlgn="base">
              <a:buNone/>
            </a:pPr>
            <a:r>
              <a:rPr lang="en-US" sz="2000" b="1" i="1">
                <a:solidFill>
                  <a:srgbClr val="63B9A2"/>
                </a:solidFill>
                <a:effectLst/>
                <a:latin typeface="Arial" panose="020B0604020202020204" pitchFamily="34" charset="0"/>
              </a:rPr>
              <a:t>Move</a:t>
            </a:r>
            <a:r>
              <a:rPr lang="en-US" sz="2000" b="0" i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– if your family does decide to have a bonfire, make sure they build it on the day it’s going to be lit. Move all the materials to a new site if they’ve been piled up overnight as hedgehogs may be nesting inside!</a:t>
            </a:r>
            <a:endParaRPr lang="en-US" sz="2000" b="0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0" indent="0" algn="l" fontAlgn="base">
              <a:buNone/>
            </a:pPr>
            <a:r>
              <a:rPr lang="en-US" sz="2000" b="1" i="1">
                <a:solidFill>
                  <a:srgbClr val="63B9A2"/>
                </a:solidFill>
                <a:effectLst/>
                <a:latin typeface="Arial" panose="020B0604020202020204" pitchFamily="34" charset="0"/>
              </a:rPr>
              <a:t>Check</a:t>
            </a:r>
            <a:r>
              <a:rPr lang="en-US" sz="2000" i="1">
                <a:solidFill>
                  <a:srgbClr val="000000"/>
                </a:solidFill>
                <a:latin typeface="Arial" panose="020B0604020202020204" pitchFamily="34" charset="0"/>
              </a:rPr>
              <a:t> - </a:t>
            </a:r>
            <a:r>
              <a:rPr lang="en-US" sz="2000" b="0" i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Get an adult to check the pile carefully for wildlife and other animals before they light it.</a:t>
            </a:r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B397D6-828E-B7E3-B515-9AFCF7177FA0}"/>
              </a:ext>
            </a:extLst>
          </p:cNvPr>
          <p:cNvSpPr txBox="1"/>
          <p:nvPr/>
        </p:nvSpPr>
        <p:spPr>
          <a:xfrm>
            <a:off x="0" y="6488668"/>
            <a:ext cx="5177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© Colin Barley / BHPS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D93ECE9-7392-6CD5-73B0-40433F54B5B8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6000" y="0"/>
            <a:ext cx="1362419" cy="1362419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9FC62290-1D1B-4DD4-EF67-BF28AF0A1ACE}"/>
              </a:ext>
            </a:extLst>
          </p:cNvPr>
          <p:cNvSpPr txBox="1">
            <a:spLocks/>
          </p:cNvSpPr>
          <p:nvPr/>
        </p:nvSpPr>
        <p:spPr>
          <a:xfrm>
            <a:off x="6836372" y="1255058"/>
            <a:ext cx="4907394" cy="13308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>
                <a:latin typeface="Arial Rounded MT Bold" panose="020F0704030504030204" pitchFamily="34" charset="0"/>
              </a:rPr>
              <a:t>STOP! MOVE! CHECK!</a:t>
            </a:r>
          </a:p>
        </p:txBody>
      </p:sp>
    </p:spTree>
    <p:extLst>
      <p:ext uri="{BB962C8B-B14F-4D97-AF65-F5344CB8AC3E}">
        <p14:creationId xmlns:p14="http://schemas.microsoft.com/office/powerpoint/2010/main" val="1944944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601570-78E3-41FF-23A3-9B23B2A83A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3131" y="914400"/>
            <a:ext cx="5426826" cy="1718257"/>
          </a:xfrm>
        </p:spPr>
        <p:txBody>
          <a:bodyPr>
            <a:normAutofit/>
          </a:bodyPr>
          <a:lstStyle/>
          <a:p>
            <a:r>
              <a:rPr lang="en-GB" sz="5400">
                <a:latin typeface="Arial Rounded MT Bold" panose="020F0704030504030204" pitchFamily="34" charset="0"/>
              </a:rPr>
              <a:t>Help the Littlest Hoglet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E5D6103-0A58-5729-8B06-CBDE773A77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" r="3414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7E95CFAF-D7F3-EFF8-A33A-CCE96464E14A}"/>
              </a:ext>
            </a:extLst>
          </p:cNvPr>
          <p:cNvSpPr txBox="1"/>
          <p:nvPr/>
        </p:nvSpPr>
        <p:spPr>
          <a:xfrm>
            <a:off x="10080434" y="6488668"/>
            <a:ext cx="2721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BHPS / </a:t>
            </a:r>
            <a:r>
              <a:rPr lang="en-GB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Liquona</a:t>
            </a:r>
            <a:endParaRPr lang="en-GB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" name="Picture 28" descr="A black and white hedgehog with white text&#10;&#10;Description automatically generated">
            <a:extLst>
              <a:ext uri="{FF2B5EF4-FFF2-40B4-BE49-F238E27FC236}">
                <a16:creationId xmlns:a16="http://schemas.microsoft.com/office/drawing/2014/main" id="{E0CFF015-5AD0-6F4B-F01F-4AC654E58B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59" y="4671458"/>
            <a:ext cx="2032000" cy="2032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D196710-07EE-F1E2-0948-F9E4D2563711}"/>
              </a:ext>
            </a:extLst>
          </p:cNvPr>
          <p:cNvSpPr txBox="1"/>
          <p:nvPr/>
        </p:nvSpPr>
        <p:spPr>
          <a:xfrm>
            <a:off x="995082" y="3352800"/>
            <a:ext cx="44285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>
                <a:latin typeface="Arial Rounded MT Bold" panose="020F0704030504030204" pitchFamily="34" charset="0"/>
                <a:hlinkClick r:id="rId4"/>
              </a:rPr>
              <a:t>Watch The Littlest Hoglet</a:t>
            </a:r>
            <a:endParaRPr lang="en-GB" sz="2800" b="1" u="sng">
              <a:latin typeface="Arial Rounded MT Bold" panose="020F07040305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F6B91D-37CD-0DC0-4170-27A20A6E11B3}"/>
              </a:ext>
            </a:extLst>
          </p:cNvPr>
          <p:cNvSpPr txBox="1"/>
          <p:nvPr/>
        </p:nvSpPr>
        <p:spPr>
          <a:xfrm>
            <a:off x="1964386" y="4487129"/>
            <a:ext cx="44285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…to know how you can help to protect the hedgehog population.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5682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340F5E-559E-1C49-32FE-C62DDFDD0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422E0C8-88A5-9719-B8DD-A995E7EBC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C6E239F-9CB9-874B-BCE7-0A961E141F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72A67A-835F-04F9-D4E8-E7C163878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2913" y="986118"/>
            <a:ext cx="4140014" cy="1330839"/>
          </a:xfrm>
        </p:spPr>
        <p:txBody>
          <a:bodyPr>
            <a:normAutofit/>
          </a:bodyPr>
          <a:lstStyle/>
          <a:p>
            <a:r>
              <a:rPr lang="en-GB" sz="3100" dirty="0">
                <a:latin typeface="Arial Rounded MT Bold" panose="020F0704030504030204" pitchFamily="34" charset="0"/>
              </a:rPr>
              <a:t>Hedgehog Highways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0BB59F-6DD9-C9F4-E543-915993C8B5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"/>
          <a:stretch/>
        </p:blipFill>
        <p:spPr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83143C-D427-FFF7-8108-3B5AE5D6DA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9442" y="2194102"/>
            <a:ext cx="5023692" cy="428289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How do you get into your school?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How do you think a hedgehog might get in?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Have a look around your school’s outside areas: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Is your school surrounded by a big fence or a wall? 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Are there any gaps for hedgehogs? You could use a ruler to see if they are big enough! Remember hedgehogs need 13x13cm square holes to get in.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89F23E-96B0-55A7-C675-C6E182053E5F}"/>
              </a:ext>
            </a:extLst>
          </p:cNvPr>
          <p:cNvSpPr txBox="1"/>
          <p:nvPr/>
        </p:nvSpPr>
        <p:spPr>
          <a:xfrm>
            <a:off x="176270" y="6499952"/>
            <a:ext cx="5177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Christopher Morgan / Hedgehog Street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D4F9A39-0392-E491-CEBD-EBBF371902E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6000" y="0"/>
            <a:ext cx="1362419" cy="1362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356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D84834-55F4-25FC-005B-A8ACAF2CF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5666" y="986117"/>
            <a:ext cx="4665886" cy="1330839"/>
          </a:xfrm>
        </p:spPr>
        <p:txBody>
          <a:bodyPr>
            <a:noAutofit/>
          </a:bodyPr>
          <a:lstStyle/>
          <a:p>
            <a:r>
              <a:rPr lang="en-GB" sz="3200" dirty="0">
                <a:latin typeface="Arial Rounded MT Bold" panose="020F0704030504030204" pitchFamily="34" charset="0"/>
              </a:rPr>
              <a:t>Steep Sided Pond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47DFAA-3F99-ABB3-D5B4-1738C2003D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C50525-8DAF-E6F9-953D-575E74E810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9441" y="2194102"/>
            <a:ext cx="5089793" cy="46638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Why might a hedgehog visit your school?</a:t>
            </a:r>
          </a:p>
          <a:p>
            <a:pPr mar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Have a look around your school’s outside areas:</a:t>
            </a:r>
          </a:p>
          <a:p>
            <a:pPr marL="457200" lvl="1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 Have you seen any yummy bugs that a hedgehog might eat?</a:t>
            </a:r>
          </a:p>
          <a:p>
            <a:pPr marL="457200" lvl="1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 Could your school create a wildlife garden? If you already have one, could you design a sign to tell hedgehogs where they can find their favourite food?</a:t>
            </a:r>
          </a:p>
          <a:p>
            <a:pPr marL="457200" lvl="1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- If you are lucky enough to have a school pond, does it have a wildlife ramp?</a:t>
            </a:r>
          </a:p>
          <a:p>
            <a:pPr marL="457200" lvl="1" indent="0"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2675E1-EEB4-BEDA-B23A-653837D424E4}"/>
              </a:ext>
            </a:extLst>
          </p:cNvPr>
          <p:cNvSpPr txBox="1"/>
          <p:nvPr/>
        </p:nvSpPr>
        <p:spPr>
          <a:xfrm>
            <a:off x="176270" y="6499952"/>
            <a:ext cx="2721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Colin Barley / BHPS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597B0B4-D74A-7E43-5658-4DBF54196DD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6000" y="0"/>
            <a:ext cx="1362419" cy="1362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824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D84834-55F4-25FC-005B-A8ACAF2CF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0466" y="609600"/>
            <a:ext cx="4665886" cy="1330839"/>
          </a:xfrm>
        </p:spPr>
        <p:txBody>
          <a:bodyPr>
            <a:noAutofit/>
          </a:bodyPr>
          <a:lstStyle/>
          <a:p>
            <a:r>
              <a:rPr lang="en-GB" sz="3200" dirty="0">
                <a:latin typeface="Arial Rounded MT Bold" panose="020F0704030504030204" pitchFamily="34" charset="0"/>
              </a:rPr>
              <a:t>The Log Pile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47DFAA-3F99-ABB3-D5B4-1738C2003D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C50525-8DAF-E6F9-953D-575E74E810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9441" y="1965502"/>
            <a:ext cx="5372559" cy="466389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Where could a hedgehog hide at your school?</a:t>
            </a:r>
          </a:p>
          <a:p>
            <a:pPr mar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Have a look around your school’s outside areas: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Do you have any bushes, flowers or overgrown areas that a hedgehog could hide in?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Could your school create a wildlife garden? If you already have one, could you design a hiding place for The Littlest Hoglet?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Can you design the perfect hedgehog house? Maybe you could recycle materials from around your school to actually build it?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2675E1-EEB4-BEDA-B23A-653837D424E4}"/>
              </a:ext>
            </a:extLst>
          </p:cNvPr>
          <p:cNvSpPr txBox="1"/>
          <p:nvPr/>
        </p:nvSpPr>
        <p:spPr>
          <a:xfrm>
            <a:off x="176270" y="6499952"/>
            <a:ext cx="2721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BHPS / Liquona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8D172DC-9CC4-30CD-6FA2-56F60A4AFD7B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6000" y="0"/>
            <a:ext cx="1362419" cy="1362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055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D84834-55F4-25FC-005B-A8ACAF2CF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0466" y="609600"/>
            <a:ext cx="4665886" cy="1330839"/>
          </a:xfrm>
        </p:spPr>
        <p:txBody>
          <a:bodyPr>
            <a:noAutofit/>
          </a:bodyPr>
          <a:lstStyle/>
          <a:p>
            <a:r>
              <a:rPr lang="en-GB" sz="3200" dirty="0">
                <a:latin typeface="Arial Rounded MT Bold" panose="020F0704030504030204" pitchFamily="34" charset="0"/>
              </a:rPr>
              <a:t>The Free Meal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47DFAA-3F99-ABB3-D5B4-1738C2003D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C50525-8DAF-E6F9-953D-575E74E810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9441" y="2194102"/>
            <a:ext cx="5089793" cy="395331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Have you seen any litter around your school?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Take a look around your school’s outside area: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If you see any litter pick it up, ask your teacher about organising a litter pick!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Make sure you put all your litter in the bin.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Can you draw a sign to tell others not to drop litter? You could even draw The Littlest Hoglet!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2675E1-EEB4-BEDA-B23A-653837D424E4}"/>
              </a:ext>
            </a:extLst>
          </p:cNvPr>
          <p:cNvSpPr txBox="1"/>
          <p:nvPr/>
        </p:nvSpPr>
        <p:spPr>
          <a:xfrm>
            <a:off x="176270" y="6499952"/>
            <a:ext cx="4219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Adrienne Grove / Hedgehog Street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8FDA2AA-0D3F-F91D-D434-DA355CFFCC09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6000" y="0"/>
            <a:ext cx="1362419" cy="1362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551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D84834-55F4-25FC-005B-A8ACAF2CF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0466" y="609600"/>
            <a:ext cx="4665886" cy="1330839"/>
          </a:xfrm>
        </p:spPr>
        <p:txBody>
          <a:bodyPr>
            <a:noAutofit/>
          </a:bodyPr>
          <a:lstStyle/>
          <a:p>
            <a:r>
              <a:rPr lang="en-GB" sz="3200" dirty="0">
                <a:latin typeface="Arial Rounded MT Bold" panose="020F0704030504030204" pitchFamily="34" charset="0"/>
              </a:rPr>
              <a:t>A Close Shave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47DFAA-3F99-ABB3-D5B4-1738C2003D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880" y="-21850"/>
            <a:ext cx="6857990" cy="6901711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C50525-8DAF-E6F9-953D-575E74E810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9441" y="2194102"/>
            <a:ext cx="5089793" cy="46638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Do you have grass at your school to play on?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Does someone cut that grass?</a:t>
            </a:r>
          </a:p>
          <a:p>
            <a:pPr mar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Could you make a sign to warn them to watch out for The Littlest Hoglet?</a:t>
            </a:r>
          </a:p>
          <a:p>
            <a:pPr marL="457200" lvl="1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When you are at home always check the grass before you cut it.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2675E1-EEB4-BEDA-B23A-653837D424E4}"/>
              </a:ext>
            </a:extLst>
          </p:cNvPr>
          <p:cNvSpPr txBox="1"/>
          <p:nvPr/>
        </p:nvSpPr>
        <p:spPr>
          <a:xfrm>
            <a:off x="176269" y="6481482"/>
            <a:ext cx="4081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© Elaine Snowdon/ BHPS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9CF9EC-FC13-D373-471E-CD5A8C734AD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6000" y="0"/>
            <a:ext cx="1362419" cy="1362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099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D84834-55F4-25FC-005B-A8ACAF2CF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0466" y="609600"/>
            <a:ext cx="4665886" cy="1330839"/>
          </a:xfrm>
        </p:spPr>
        <p:txBody>
          <a:bodyPr>
            <a:noAutofit/>
          </a:bodyPr>
          <a:lstStyle/>
          <a:p>
            <a:r>
              <a:rPr lang="en-GB" sz="3200" dirty="0">
                <a:latin typeface="Arial Rounded MT Bold" panose="020F0704030504030204" pitchFamily="34" charset="0"/>
              </a:rPr>
              <a:t>So what next?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47DFAA-3F99-ABB3-D5B4-1738C2003D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880" y="-21850"/>
            <a:ext cx="6857990" cy="6901711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C50525-8DAF-E6F9-953D-575E74E810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9441" y="2194102"/>
            <a:ext cx="5089793" cy="46638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Eco-Committee are going to carry out an audit of the school grounds to see how hedgehog friendly we are.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We are going to make an open compost bin to provide food and shelter for hedgehogs.</a:t>
            </a:r>
          </a:p>
          <a:p>
            <a:pPr mar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If you see anything around school that could be improved or have any other suggestions, please speak to a member of the Eco-Committee.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2675E1-EEB4-BEDA-B23A-653837D424E4}"/>
              </a:ext>
            </a:extLst>
          </p:cNvPr>
          <p:cNvSpPr txBox="1"/>
          <p:nvPr/>
        </p:nvSpPr>
        <p:spPr>
          <a:xfrm>
            <a:off x="176269" y="6481482"/>
            <a:ext cx="4081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© Elaine Snowdon/ BHPS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9CF9EC-FC13-D373-471E-CD5A8C734AD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6000" y="0"/>
            <a:ext cx="1362419" cy="1362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797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8faa0da-572d-4141-8f5b-a747fc4e06f5">
      <Terms xmlns="http://schemas.microsoft.com/office/infopath/2007/PartnerControls"/>
    </lcf76f155ced4ddcb4097134ff3c332f>
    <TaxCatchAll xmlns="3c6552ff-e203-492b-9a4a-86c2b1ce869f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473034323B19419A265BE77A609AD6" ma:contentTypeVersion="" ma:contentTypeDescription="Create a new document." ma:contentTypeScope="" ma:versionID="d3fa1e3de9f58e1c0db4b8bcb916328b">
  <xsd:schema xmlns:xsd="http://www.w3.org/2001/XMLSchema" xmlns:xs="http://www.w3.org/2001/XMLSchema" xmlns:p="http://schemas.microsoft.com/office/2006/metadata/properties" xmlns:ns2="88faa0da-572d-4141-8f5b-a747fc4e06f5" xmlns:ns3="ff70d35e-1d76-4f93-a283-599d14605756" xmlns:ns4="3c6552ff-e203-492b-9a4a-86c2b1ce869f" targetNamespace="http://schemas.microsoft.com/office/2006/metadata/properties" ma:root="true" ma:fieldsID="eb223f423864c8f7b52001e7dd479f8d" ns2:_="" ns3:_="" ns4:_="">
    <xsd:import namespace="88faa0da-572d-4141-8f5b-a747fc4e06f5"/>
    <xsd:import namespace="ff70d35e-1d76-4f93-a283-599d14605756"/>
    <xsd:import namespace="3c6552ff-e203-492b-9a4a-86c2b1ce869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faa0da-572d-4141-8f5b-a747fc4e06f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c470fb7-5308-496a-a12b-188b66d4a6e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70d35e-1d76-4f93-a283-599d14605756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6552ff-e203-492b-9a4a-86c2b1ce869f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BD88E4DF-E556-4CD1-A792-BC4656462CC3}" ma:internalName="TaxCatchAll" ma:showField="CatchAllData" ma:web="{ff70d35e-1d76-4f93-a283-599d14605756}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5A8AAA8-79C5-4193-9D06-4D0ED1180C4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CC90ABD-19C7-4A83-927B-80F7D358C060}">
  <ds:schemaRefs>
    <ds:schemaRef ds:uri="3c6552ff-e203-492b-9a4a-86c2b1ce869f"/>
    <ds:schemaRef ds:uri="88faa0da-572d-4141-8f5b-a747fc4e06f5"/>
    <ds:schemaRef ds:uri="f39741aa-1033-4bfc-bcbb-cfddf7ab8d8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26EDFB6-0313-405F-9229-1144DEE054AA}">
  <ds:schemaRefs>
    <ds:schemaRef ds:uri="3c6552ff-e203-492b-9a4a-86c2b1ce869f"/>
    <ds:schemaRef ds:uri="88faa0da-572d-4141-8f5b-a747fc4e06f5"/>
    <ds:schemaRef ds:uri="ff70d35e-1d76-4f93-a283-599d1460575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808</Words>
  <Application>Microsoft Office PowerPoint</Application>
  <PresentationFormat>Widescreen</PresentationFormat>
  <Paragraphs>88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Aptos Display</vt:lpstr>
      <vt:lpstr>Arial</vt:lpstr>
      <vt:lpstr>Arial Rounded MT Bold</vt:lpstr>
      <vt:lpstr>Office Theme</vt:lpstr>
      <vt:lpstr>PowerPoint Presentation</vt:lpstr>
      <vt:lpstr>Let’s talk about hedgehogs…</vt:lpstr>
      <vt:lpstr>More about hedgehogs…</vt:lpstr>
      <vt:lpstr>Hibernation</vt:lpstr>
      <vt:lpstr>…especially around 5th November &amp; Bonfire night!</vt:lpstr>
      <vt:lpstr>PowerPoint Presentation</vt:lpstr>
      <vt:lpstr>Help the Littlest Hoglet</vt:lpstr>
      <vt:lpstr>Hedgehog Highways</vt:lpstr>
      <vt:lpstr>Steep Sided Pond</vt:lpstr>
      <vt:lpstr>The Log Pile</vt:lpstr>
      <vt:lpstr>The Free Meal</vt:lpstr>
      <vt:lpstr>A Close Shave</vt:lpstr>
      <vt:lpstr>So what next?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Help your Littlest Hoglet</dc:title>
  <dc:creator>Matthew Pound</dc:creator>
  <cp:lastModifiedBy>Field, Louise</cp:lastModifiedBy>
  <cp:revision>1</cp:revision>
  <cp:lastPrinted>2024-10-23T13:11:51Z</cp:lastPrinted>
  <dcterms:created xsi:type="dcterms:W3CDTF">2024-04-09T09:08:25Z</dcterms:created>
  <dcterms:modified xsi:type="dcterms:W3CDTF">2024-10-23T15:02:42Z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0x010100A7AE573C7111654DA512A654DBD8549C</vt:lpwstr>
  </property>
  <property fmtid="{D5CDD505-2E9C-101B-9397-08002B2CF9AE}" pid="3" name="MediaServiceImageTags">
    <vt:lpwstr/>
  </property>
</Properties>
</file>